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85" autoAdjust="0"/>
    <p:restoredTop sz="94660"/>
  </p:normalViewPr>
  <p:slideViewPr>
    <p:cSldViewPr snapToGrid="0">
      <p:cViewPr varScale="1">
        <p:scale>
          <a:sx n="160" d="100"/>
          <a:sy n="160" d="100"/>
        </p:scale>
        <p:origin x="10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eg>
</file>

<file path=ppt/media/image3.jpg>
</file>

<file path=ppt/media/image4.jp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53B052-A59B-4AE3-A89A-E7748630C1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A9EC4-FEA9-41D2-BE8D-F709F01D375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E155CF-52F5-4879-B7F3-D05812AC4A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D053AC-61ED-4C2F-90BF-D4A9165451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38B2ED7-A198-4613-B8C9-EE02BAE24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9524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7B47DD-81F8-4128-9E50-04A9F2D3DC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56564D1-2B83-4C0F-ACBA-E91472C50A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FA1D7D-D2EC-4ADB-9C65-191DEC82D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4CB571-86F9-474A-826A-75CC21C883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384F5F-50E6-4BB9-B848-EE2302C02A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2236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E3F08DF-1C0D-4F53-A3AB-95D7B55FA06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761999"/>
            <a:ext cx="2628900" cy="541496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C0D3BBD-C494-4E94-B189-319802A93E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761999"/>
            <a:ext cx="7734300" cy="5414963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63C0BD9-4BED-43D3-852F-B74B949A2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7811DC-C725-4462-B622-DB96A89876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C42D06-438F-4150-9238-E2FAEE5E28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4666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98991-AEF1-4F19-AAB8-436EAD58C2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5B44F-E7DA-40C6-8B44-71EAB6BDFC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Font typeface="Wingdings" panose="05000000000000000000" pitchFamily="2" charset="2"/>
              <a:buChar char="§"/>
              <a:defRPr/>
            </a:lvl1pPr>
            <a:lvl2pPr marL="685800" indent="-228600">
              <a:buFont typeface="Wingdings" panose="05000000000000000000" pitchFamily="2" charset="2"/>
              <a:buChar char="§"/>
              <a:defRPr/>
            </a:lvl2pPr>
            <a:lvl3pPr>
              <a:buFont typeface="Wingdings" panose="05000000000000000000" pitchFamily="2" charset="2"/>
              <a:buChar char="§"/>
              <a:defRPr/>
            </a:lvl3pPr>
            <a:lvl4pPr marL="1600200" indent="-228600">
              <a:buFont typeface="Wingdings" panose="05000000000000000000" pitchFamily="2" charset="2"/>
              <a:buChar char="§"/>
              <a:defRPr/>
            </a:lvl4pPr>
            <a:lvl5pPr>
              <a:buFont typeface="Wingdings" panose="05000000000000000000" pitchFamily="2" charset="2"/>
              <a:buChar char="§"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F71817-A045-48C0-975B-CBEF88E956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C39F0-32D4-407C-8BCA-97F2D9E500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CF4459-37B2-4F87-B508-DB04D43320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8755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CBBD03-9D57-48E9-8B43-688B72997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3F376C-8A2F-4BE5-9669-4A6DA21B77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54893-212E-4450-8F7A-27256B31F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00E881A-3958-44A9-9EDB-D86F4E41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EDBC4F-D9B8-4BFA-BE4F-D4B9B739D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266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DC8777-C460-4649-8822-CA943386D0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DF69E6-1094-437B-AA7E-0E21B7136CC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2057399"/>
            <a:ext cx="5181600" cy="41195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20BC963-4591-4BE3-AE63-4999A13C505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2057399"/>
            <a:ext cx="5181600" cy="41195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04D5BB-DB84-4266-9B4F-E65CCFE5B3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1A99B5-D493-4AB1-AF24-6660540D5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E178D0-5F1E-43FA-B447-53501EDD1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747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DC85CC-8D2B-4219-A2A4-1625A02DFE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68338"/>
            <a:ext cx="10515600" cy="1084262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6143C8-1CF7-440E-99A3-0527314598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28800"/>
            <a:ext cx="5157787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EFF5CA-4662-4430-80C7-99CD7D66C9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743199"/>
            <a:ext cx="5157787" cy="3446463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6CB5B7-DC23-41CE-872B-E25BD64F84A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28800"/>
            <a:ext cx="5183188" cy="823912"/>
          </a:xfrm>
        </p:spPr>
        <p:txBody>
          <a:bodyPr anchor="b"/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F7633C-C24D-4947-979C-132B3AC405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743199"/>
            <a:ext cx="5183188" cy="344646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8A46E1-3934-4807-900F-CA7A4D8D66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BC9C6EA-1549-4601-8226-E5C43469C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3658246-003D-4024-9F4B-BA3BD3FBFF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2600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2DD4C-BFBC-4087-B94C-4DD0690E8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EB9D434-8228-4C7F-B520-14121EBC90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97B89BD-A70A-48D2-A3D9-DB2C0DB12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ACF4EF-5A2A-4A47-81DF-80CB513060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55491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18B9F00-8450-475B-B155-993BAF21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C0FDDA3-8E6F-42F7-BFBE-7FA9C647C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C8E678-81B8-4356-9624-A0B9995363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8280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10DAA-DDE3-4C9C-8171-385A3DAC81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73DB2-BD72-4F5E-9CA2-197343A090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1F01536-2B0A-42A2-827E-2EB2C324A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22CD09-61EF-4733-831C-5B133DAE1F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B109FCF-96E4-4EBF-AAFB-5E9AD22A68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9E381A6-E580-49A4-989C-EF4A54F83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2858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CFA6E-F719-4613-8815-591471E72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685800"/>
            <a:ext cx="3932237" cy="13716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54384F3-CDE0-4329-B76D-45AAC94B04A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85801"/>
            <a:ext cx="6172200" cy="51752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A9D7EB-40DA-460F-A48A-3E6D5E5612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209800"/>
            <a:ext cx="3932237" cy="36591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E56944C-E229-457E-868E-C48FF47DA3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70F276-1833-4A75-9C1D-A56E2295A68D}" type="datetimeFigureOut">
              <a:rPr lang="en-US" smtClean="0"/>
              <a:t>12/13/2023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C7115FE-359F-46EA-A3C8-0D18544E34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5165D17-3010-4FF5-9071-5CCD3E6995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8844951-7827-47D4-8276-7DDE1FA7D8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35617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ame 7">
            <a:extLst>
              <a:ext uri="{FF2B5EF4-FFF2-40B4-BE49-F238E27FC236}">
                <a16:creationId xmlns:a16="http://schemas.microsoft.com/office/drawing/2014/main" id="{DD7EAFE6-2BB9-41FB-9CF4-588CFC708774}"/>
              </a:ext>
            </a:extLst>
          </p:cNvPr>
          <p:cNvSpPr/>
          <p:nvPr/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1447F1F-BFA8-4A56-894B-40120132E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68103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58FB99-0FA3-49F4-99A1-61919F94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178657"/>
            <a:ext cx="10515600" cy="3998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DCCAE5-4EB0-4174-BD15-4943899B0A2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AA70F276-1833-4A75-9C1D-A56E2295A68D}" type="datetimeFigureOut">
              <a:rPr lang="en-US" smtClean="0"/>
              <a:pPr/>
              <a:t>12/13/2023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A4189E-43B2-4CEE-B13E-61A1FBBBD2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2937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endParaRPr lang="en-US">
              <a:solidFill>
                <a:srgbClr val="FFFFFF"/>
              </a:solidFill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A0530F-0BC8-46EF-A765-DD58B536752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4293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cap="all" spc="150" baseline="0">
                <a:solidFill>
                  <a:srgbClr val="FFFFFF"/>
                </a:solidFill>
              </a:defRPr>
            </a:lvl1pPr>
          </a:lstStyle>
          <a:p>
            <a:fld id="{28844951-7827-47D4-8276-7DDE1FA7D85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0728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1" r:id="rId1"/>
    <p:sldLayoutId id="2147483670" r:id="rId2"/>
    <p:sldLayoutId id="2147483669" r:id="rId3"/>
    <p:sldLayoutId id="2147483668" r:id="rId4"/>
    <p:sldLayoutId id="2147483667" r:id="rId5"/>
    <p:sldLayoutId id="2147483666" r:id="rId6"/>
    <p:sldLayoutId id="2147483665" r:id="rId7"/>
    <p:sldLayoutId id="2147483664" r:id="rId8"/>
    <p:sldLayoutId id="2147483663" r:id="rId9"/>
    <p:sldLayoutId id="2147483662" r:id="rId10"/>
    <p:sldLayoutId id="2147483661" r:id="rId11"/>
  </p:sldLayoutIdLst>
  <p:txStyles>
    <p:titleStyle>
      <a:lvl1pPr marL="0" algn="l" defTabSz="914400" rtl="0" eaLnBrk="1" latinLnBrk="0" hangingPunct="1">
        <a:lnSpc>
          <a:spcPct val="90000"/>
        </a:lnSpc>
        <a:spcBef>
          <a:spcPct val="0"/>
        </a:spcBef>
        <a:buNone/>
        <a:defRPr lang="en-US" sz="5200" kern="1200" dirty="0">
          <a:gradFill flip="none" rotWithShape="1">
            <a:gsLst>
              <a:gs pos="0">
                <a:schemeClr val="accent5"/>
              </a:gs>
              <a:gs pos="100000">
                <a:schemeClr val="accent1">
                  <a:alpha val="70000"/>
                </a:schemeClr>
              </a:gs>
            </a:gsLst>
            <a:lin ang="0" scaled="1"/>
            <a:tileRect/>
          </a:gradFill>
          <a:latin typeface="+mj-lt"/>
          <a:ea typeface="+mn-ea"/>
          <a:cs typeface="Angsana New" panose="02020603050405020304" pitchFamily="18" charset="-34"/>
        </a:defRPr>
      </a:lvl1pPr>
    </p:titleStyle>
    <p:bodyStyle>
      <a:lvl1pPr marL="457200" indent="-228600" algn="l" defTabSz="914400" rtl="0" eaLnBrk="1" latinLnBrk="0" hangingPunct="1">
        <a:lnSpc>
          <a:spcPct val="110000"/>
        </a:lnSpc>
        <a:spcBef>
          <a:spcPts val="10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1pPr>
      <a:lvl2pPr marL="8001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4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2pPr>
      <a:lvl3pPr marL="125730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20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3pPr>
      <a:lvl4pPr marL="16573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4pPr>
      <a:lvl5pPr marL="2114550" indent="-228600" algn="l" defTabSz="914400" rtl="0" eaLnBrk="1" latinLnBrk="0" hangingPunct="1">
        <a:lnSpc>
          <a:spcPct val="110000"/>
        </a:lnSpc>
        <a:spcBef>
          <a:spcPts val="500"/>
        </a:spcBef>
        <a:buClr>
          <a:schemeClr val="tx2">
            <a:lumMod val="10000"/>
            <a:lumOff val="90000"/>
          </a:schemeClr>
        </a:buClr>
        <a:buSzPct val="80000"/>
        <a:buFont typeface="Wingdings" panose="05000000000000000000" pitchFamily="2" charset="2"/>
        <a:buChar char="§"/>
        <a:defRPr sz="1800" kern="1200">
          <a:solidFill>
            <a:schemeClr val="tx2">
              <a:alpha val="7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35">
            <a:extLst>
              <a:ext uri="{FF2B5EF4-FFF2-40B4-BE49-F238E27FC236}">
                <a16:creationId xmlns:a16="http://schemas.microsoft.com/office/drawing/2014/main" id="{4E1EF4E8-5513-4BF5-BC41-04645281C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3848" cap="flat">
            <a:noFill/>
            <a:prstDash val="solid"/>
            <a:miter/>
          </a:ln>
          <a:effectLst/>
        </p:spPr>
        <p:txBody>
          <a:bodyPr rtlCol="0" anchor="ctr"/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1053C76E-D90C-413A-8E8C-91200175B2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3EC1D3A-1FF2-4964-B5B8-D9215E5978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4" name="Video 3" descr="A view of a city at night&#10;&#10;Description automatically generated">
            <a:extLst>
              <a:ext uri="{FF2B5EF4-FFF2-40B4-BE49-F238E27FC236}">
                <a16:creationId xmlns:a16="http://schemas.microsoft.com/office/drawing/2014/main" id="{251E3604-25E6-46E1-95E2-088FA31E4BA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84" r="-1" b="-1"/>
          <a:stretch/>
        </p:blipFill>
        <p:spPr>
          <a:xfrm>
            <a:off x="20" y="10"/>
            <a:ext cx="12191980" cy="6857989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3986DE6E-AFDF-401D-8D17-ECA387D93F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962775" y="0"/>
            <a:ext cx="5229225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64F2B12-715E-4D82-A6C9-0596F29844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46925" y="1255390"/>
            <a:ext cx="4008678" cy="4034028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6" name="Oval 45">
            <a:extLst>
              <a:ext uri="{FF2B5EF4-FFF2-40B4-BE49-F238E27FC236}">
                <a16:creationId xmlns:a16="http://schemas.microsoft.com/office/drawing/2014/main" id="{1D48CFCD-BE31-4CE9-A6B0-E4D1AD675C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9087790" y="720056"/>
            <a:ext cx="3094425" cy="3113994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1">
                  <a:lumMod val="20000"/>
                  <a:lumOff val="80000"/>
                  <a:alpha val="69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822EBE-C365-422D-BE36-1FCC9043046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334250" y="728905"/>
            <a:ext cx="4320340" cy="3184274"/>
          </a:xfrm>
        </p:spPr>
        <p:txBody>
          <a:bodyPr>
            <a:normAutofit/>
          </a:bodyPr>
          <a:lstStyle/>
          <a:p>
            <a:pPr algn="l"/>
            <a:r>
              <a:rPr lang="en-MY" sz="4000" dirty="0">
                <a:solidFill>
                  <a:srgbClr val="FFFFFF"/>
                </a:solidFill>
              </a:rPr>
              <a:t>ITT440</a:t>
            </a:r>
            <a:br>
              <a:rPr lang="en-MY" sz="4000" dirty="0">
                <a:solidFill>
                  <a:srgbClr val="FFFFFF"/>
                </a:solidFill>
              </a:rPr>
            </a:br>
            <a:r>
              <a:rPr lang="en-MY" sz="4000" dirty="0">
                <a:solidFill>
                  <a:srgbClr val="FFFFFF"/>
                </a:solidFill>
              </a:rPr>
              <a:t>NETWORK</a:t>
            </a:r>
            <a:br>
              <a:rPr lang="en-MY" sz="4000" dirty="0">
                <a:solidFill>
                  <a:srgbClr val="FFFFFF"/>
                </a:solidFill>
              </a:rPr>
            </a:br>
            <a:r>
              <a:rPr lang="en-MY" sz="4000" dirty="0">
                <a:solidFill>
                  <a:srgbClr val="FFFFFF"/>
                </a:solidFill>
              </a:rPr>
              <a:t>PROGRAMMING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97EC22-9EBE-41B5-BF34-3FD9F3D590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34250" y="4072044"/>
            <a:ext cx="4320340" cy="1495379"/>
          </a:xfrm>
        </p:spPr>
        <p:txBody>
          <a:bodyPr>
            <a:normAutofit/>
          </a:bodyPr>
          <a:lstStyle/>
          <a:p>
            <a:pPr algn="l"/>
            <a:r>
              <a:rPr lang="en-MY" sz="3200" b="1" dirty="0">
                <a:solidFill>
                  <a:srgbClr val="FFFFFF"/>
                </a:solidFill>
              </a:rPr>
              <a:t>Python </a:t>
            </a:r>
            <a:br>
              <a:rPr lang="en-MY" sz="3200" b="1" dirty="0">
                <a:solidFill>
                  <a:srgbClr val="FFFFFF"/>
                </a:solidFill>
              </a:rPr>
            </a:br>
            <a:r>
              <a:rPr lang="en-MY" sz="3200" b="1" dirty="0">
                <a:solidFill>
                  <a:srgbClr val="FFFFFF"/>
                </a:solidFill>
              </a:rPr>
              <a:t>Socket Programming</a:t>
            </a:r>
          </a:p>
        </p:txBody>
      </p:sp>
    </p:spTree>
    <p:extLst>
      <p:ext uri="{BB962C8B-B14F-4D97-AF65-F5344CB8AC3E}">
        <p14:creationId xmlns:p14="http://schemas.microsoft.com/office/powerpoint/2010/main" val="2195890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ame 17">
            <a:extLst>
              <a:ext uri="{FF2B5EF4-FFF2-40B4-BE49-F238E27FC236}">
                <a16:creationId xmlns:a16="http://schemas.microsoft.com/office/drawing/2014/main" id="{DD7EAFE6-2BB9-41FB-9CF4-588CFC70877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frame">
            <a:avLst>
              <a:gd name="adj1" fmla="val 7164"/>
            </a:avLst>
          </a:prstGeom>
          <a:gradFill flip="none" rotWithShape="1">
            <a:gsLst>
              <a:gs pos="0">
                <a:schemeClr val="accent2"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610334BF-0422-4A9A-BE46-AEB8C348BA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C98F2823-0279-49D8-928D-754B222533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02E45E95-311C-41C7-A882-6E43F08068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B7299D5D-ECC5-41EB-B830-C3A35FB35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Oval 27">
            <a:extLst>
              <a:ext uri="{FF2B5EF4-FFF2-40B4-BE49-F238E27FC236}">
                <a16:creationId xmlns:a16="http://schemas.microsoft.com/office/drawing/2014/main" id="{88C91735-5EFE-44D1-8CC6-FDF0D11B6F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Oval 29">
            <a:extLst>
              <a:ext uri="{FF2B5EF4-FFF2-40B4-BE49-F238E27FC236}">
                <a16:creationId xmlns:a16="http://schemas.microsoft.com/office/drawing/2014/main" id="{D33F926C-2613-475D-AEE4-CD7D87D3BA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BB26CF7-6D9D-4A77-A44C-A3D937056F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122363"/>
            <a:ext cx="6105525" cy="144938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400" dirty="0">
                <a:solidFill>
                  <a:srgbClr val="FFFFFF"/>
                </a:solidFill>
              </a:rPr>
              <a:t>Basic Knowledge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3D9B6-23C9-4480-9B81-3D2F80E1FC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717453"/>
            <a:ext cx="6105525" cy="3226146"/>
          </a:xfrm>
        </p:spPr>
        <p:txBody>
          <a:bodyPr vert="horz" lIns="91440" tIns="45720" rIns="91440" bIns="45720" rtlCol="0">
            <a:noAutofit/>
          </a:bodyPr>
          <a:lstStyle/>
          <a:p>
            <a:pPr marL="342900" indent="-342900"/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Python provides two levels of access to network services. </a:t>
            </a:r>
          </a:p>
          <a:p>
            <a:pPr marL="342900" indent="-342900"/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At a low level, you can access the basic socket support in the underlying operating system, which allows you to implement clients and servers for both connection-oriented and connectionless protocols.</a:t>
            </a:r>
          </a:p>
          <a:p>
            <a:pPr marL="342900" indent="-342900"/>
            <a:r>
              <a:rPr lang="en-US" sz="18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Python also has libraries that provide higher-level access to specific application-level network protocols, such as FTP, HTTP, and so on.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FD32A06-E9FE-4F5A-88A6-84905A72C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05675" y="0"/>
            <a:ext cx="4883277" cy="6858000"/>
          </a:xfrm>
          <a:prstGeom prst="rect">
            <a:avLst/>
          </a:prstGeom>
          <a:gradFill flip="none" rotWithShape="1">
            <a:gsLst>
              <a:gs pos="0">
                <a:schemeClr val="accent2"/>
              </a:gs>
              <a:gs pos="100000">
                <a:schemeClr val="accent1"/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A8E7E9C-6A47-4D78-80CB-5A95DEA132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60000"/>
          </a:blip>
          <a:srcRect l="43204" r="3392"/>
          <a:stretch/>
        </p:blipFill>
        <p:spPr>
          <a:xfrm>
            <a:off x="7305675" y="-3319"/>
            <a:ext cx="488327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0959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E45848-BEDA-4F24-9C4E-DA212095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BB8117-A903-442C-9223-A4FEB85C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9300B8-3117-43F8-9F8E-68DB9F002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AFAE680-42C1-4104-B74F-B0A8F1FB2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8A8BA9-B3FE-4C96-A0A1-72A0D2C85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AAA0A-454B-49EE-BA4B-7446635C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9536" y="334520"/>
            <a:ext cx="5796580" cy="915451"/>
          </a:xfrm>
        </p:spPr>
        <p:txBody>
          <a:bodyPr anchor="b">
            <a:normAutofit/>
          </a:bodyPr>
          <a:lstStyle/>
          <a:p>
            <a:r>
              <a:rPr lang="en-MY" sz="4400" dirty="0">
                <a:solidFill>
                  <a:srgbClr val="FFFFFF"/>
                </a:solidFill>
              </a:rPr>
              <a:t>server-tcp.py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86C12EAA-E248-4907-92F0-9A372B85B1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8886" y="1408671"/>
            <a:ext cx="4831180" cy="40393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89596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2768DCD-B824-413A-B330-8D57ADB372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E45848-BEDA-4F24-9C4E-DA212095826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664"/>
            <a:ext cx="12188952" cy="6858000"/>
          </a:xfrm>
          <a:prstGeom prst="rect">
            <a:avLst/>
          </a:prstGeom>
          <a:gradFill flip="none" rotWithShape="1">
            <a:gsLst>
              <a:gs pos="0">
                <a:schemeClr val="accent2">
                  <a:alpha val="60000"/>
                </a:schemeClr>
              </a:gs>
              <a:gs pos="100000">
                <a:schemeClr val="accent1">
                  <a:alpha val="60000"/>
                </a:schemeClr>
              </a:gs>
            </a:gsLst>
            <a:lin ang="27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B2BB8117-A903-442C-9223-A4FEB85C32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63"/>
            <a:ext cx="12188952" cy="6858000"/>
          </a:xfrm>
          <a:prstGeom prst="rect">
            <a:avLst/>
          </a:prstGeom>
          <a:solidFill>
            <a:schemeClr val="bg2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C59300B8-3117-43F8-9F8E-68DB9F002F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2537516" y="0"/>
            <a:ext cx="6857999" cy="6857998"/>
          </a:xfrm>
          <a:prstGeom prst="ellips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40000"/>
                </a:schemeClr>
              </a:gs>
              <a:gs pos="100000">
                <a:schemeClr val="accent1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520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1AFAE680-42C1-4104-B74F-B0A8F1FB26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73990" y="1194074"/>
            <a:ext cx="5589934" cy="5737916"/>
          </a:xfrm>
          <a:prstGeom prst="ellipse">
            <a:avLst/>
          </a:prstGeom>
          <a:gradFill>
            <a:gsLst>
              <a:gs pos="0">
                <a:schemeClr val="accent1">
                  <a:alpha val="40000"/>
                </a:schemeClr>
              </a:gs>
              <a:gs pos="100000">
                <a:schemeClr val="accent5">
                  <a:alpha val="20000"/>
                </a:schemeClr>
              </a:gs>
            </a:gsLst>
            <a:lin ang="2700000" scaled="1"/>
          </a:gradFill>
          <a:ln>
            <a:noFill/>
          </a:ln>
          <a:effectLst>
            <a:softEdge rad="9525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828A8BA9-B3FE-4C96-A0A1-72A0D2C855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6439622" y="194269"/>
            <a:ext cx="5760743" cy="5737917"/>
          </a:xfrm>
          <a:prstGeom prst="ellipse">
            <a:avLst/>
          </a:prstGeom>
          <a:gradFill>
            <a:gsLst>
              <a:gs pos="0">
                <a:schemeClr val="accent1">
                  <a:alpha val="20000"/>
                </a:schemeClr>
              </a:gs>
              <a:gs pos="100000">
                <a:schemeClr val="accent5">
                  <a:alpha val="40000"/>
                </a:schemeClr>
              </a:gs>
            </a:gsLst>
            <a:lin ang="2700000" scaled="1"/>
          </a:gradFill>
          <a:ln>
            <a:noFill/>
          </a:ln>
          <a:effectLst>
            <a:softEdge rad="10033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6AAA0A-454B-49EE-BA4B-7446635C1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646" y="351287"/>
            <a:ext cx="5796580" cy="915451"/>
          </a:xfrm>
        </p:spPr>
        <p:txBody>
          <a:bodyPr anchor="b">
            <a:normAutofit/>
          </a:bodyPr>
          <a:lstStyle/>
          <a:p>
            <a:r>
              <a:rPr lang="en-MY" sz="4400" dirty="0">
                <a:solidFill>
                  <a:srgbClr val="FFFFFF"/>
                </a:solidFill>
              </a:rPr>
              <a:t>client-tcp.py</a:t>
            </a:r>
          </a:p>
        </p:txBody>
      </p:sp>
      <p:pic>
        <p:nvPicPr>
          <p:cNvPr id="11" name="Picture 10" descr="Text&#10;&#10;Description automatically generated">
            <a:extLst>
              <a:ext uri="{FF2B5EF4-FFF2-40B4-BE49-F238E27FC236}">
                <a16:creationId xmlns:a16="http://schemas.microsoft.com/office/drawing/2014/main" id="{19F71843-69D1-4A56-A0BC-B7F14785F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08995" y="1629597"/>
            <a:ext cx="4576462" cy="359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9750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10DE4-3680-4C3A-932F-549C4CAF79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Exercises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CA8C4C-3225-458F-BB8B-E2CA97ADA2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85148"/>
            <a:ext cx="10515600" cy="3691814"/>
          </a:xfrm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742950" indent="-514350">
              <a:buFont typeface="+mj-lt"/>
              <a:buAutoNum type="arabicPeriod"/>
            </a:pPr>
            <a:r>
              <a:rPr lang="en-MY" sz="2000" dirty="0">
                <a:solidFill>
                  <a:schemeClr val="bg1">
                    <a:alpha val="70000"/>
                  </a:schemeClr>
                </a:solidFill>
              </a:rPr>
              <a:t>UDP time server and client that connect through port 22000.</a:t>
            </a:r>
          </a:p>
          <a:p>
            <a:pPr marL="742950" indent="-514350">
              <a:buFont typeface="+mj-lt"/>
              <a:buAutoNum type="arabicPeriod"/>
            </a:pPr>
            <a:r>
              <a:rPr lang="en-MY" sz="2000" dirty="0">
                <a:solidFill>
                  <a:schemeClr val="bg1">
                    <a:alpha val="70000"/>
                  </a:schemeClr>
                </a:solidFill>
              </a:rPr>
              <a:t>A program using port 27679 TCP that passing multiple random numbers.</a:t>
            </a:r>
          </a:p>
          <a:p>
            <a:pPr marL="742950" indent="-514350">
              <a:buFont typeface="+mj-lt"/>
              <a:buAutoNum type="arabicPeriod"/>
            </a:pPr>
            <a:r>
              <a:rPr lang="en-MY" sz="2000" dirty="0">
                <a:solidFill>
                  <a:schemeClr val="bg1">
                    <a:alpha val="70000"/>
                  </a:schemeClr>
                </a:solidFill>
              </a:rPr>
              <a:t>A UDP client-server port 11235 that passing Fibonacci series based on input from client where follow the following criteria:</a:t>
            </a:r>
          </a:p>
          <a:p>
            <a:pPr lvl="2"/>
            <a:r>
              <a:rPr lang="en-US" sz="1800" dirty="0" err="1">
                <a:solidFill>
                  <a:schemeClr val="bg1">
                    <a:alpha val="70000"/>
                  </a:schemeClr>
                </a:solidFill>
              </a:rPr>
              <a:t>x</a:t>
            </a:r>
            <a:r>
              <a:rPr lang="en-US" sz="1800" baseline="-25000" dirty="0" err="1">
                <a:solidFill>
                  <a:schemeClr val="bg1">
                    <a:alpha val="70000"/>
                  </a:schemeClr>
                </a:solidFill>
              </a:rPr>
              <a:t>n</a:t>
            </a:r>
            <a:r>
              <a:rPr lang="en-US" sz="1800" dirty="0">
                <a:solidFill>
                  <a:schemeClr val="bg1">
                    <a:alpha val="70000"/>
                  </a:schemeClr>
                </a:solidFill>
              </a:rPr>
              <a:t> is term number "n"</a:t>
            </a:r>
            <a:endParaRPr lang="en-MY" sz="1800" dirty="0">
              <a:solidFill>
                <a:schemeClr val="bg1">
                  <a:alpha val="70000"/>
                </a:schemeClr>
              </a:solidFill>
            </a:endParaRPr>
          </a:p>
          <a:p>
            <a:pPr lvl="2"/>
            <a:r>
              <a:rPr lang="en-MY" sz="1800" dirty="0">
                <a:solidFill>
                  <a:schemeClr val="bg1">
                    <a:alpha val="70000"/>
                  </a:schemeClr>
                </a:solidFill>
              </a:rPr>
              <a:t>The client must provide n.</a:t>
            </a:r>
          </a:p>
          <a:p>
            <a:pPr lvl="2"/>
            <a:r>
              <a:rPr lang="en-MY" sz="1800" dirty="0">
                <a:solidFill>
                  <a:schemeClr val="bg1">
                    <a:alpha val="70000"/>
                  </a:schemeClr>
                </a:solidFill>
              </a:rPr>
              <a:t>The server must send term and onwards of five sequence.</a:t>
            </a:r>
          </a:p>
          <a:p>
            <a:pPr lvl="2"/>
            <a:r>
              <a:rPr lang="en-MY" sz="1800" dirty="0">
                <a:solidFill>
                  <a:schemeClr val="bg1">
                    <a:alpha val="70000"/>
                  </a:schemeClr>
                </a:solidFill>
              </a:rPr>
              <a:t>The client can choose either want another five sequence or quit the program.</a:t>
            </a:r>
          </a:p>
          <a:p>
            <a:pPr lvl="2"/>
            <a:r>
              <a:rPr lang="en-MY" sz="1800" dirty="0">
                <a:solidFill>
                  <a:schemeClr val="bg1">
                    <a:alpha val="70000"/>
                  </a:schemeClr>
                </a:solidFill>
              </a:rPr>
              <a:t>The server must continue send another five sequence onward of last term provided if ask to do so by the client.</a:t>
            </a:r>
          </a:p>
          <a:p>
            <a:pPr marL="742950" indent="-514350">
              <a:buFont typeface="+mj-lt"/>
              <a:buAutoNum type="arabicPeriod"/>
            </a:pPr>
            <a:endParaRPr lang="en-MY" sz="2000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F90EA470-3FDC-44BE-AE78-DD1EF59900E1}"/>
              </a:ext>
            </a:extLst>
          </p:cNvPr>
          <p:cNvSpPr txBox="1">
            <a:spLocks/>
          </p:cNvSpPr>
          <p:nvPr/>
        </p:nvSpPr>
        <p:spPr>
          <a:xfrm>
            <a:off x="838200" y="1900238"/>
            <a:ext cx="10515600" cy="6914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4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2573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20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11455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Clr>
                <a:schemeClr val="tx2">
                  <a:lumMod val="10000"/>
                  <a:lumOff val="90000"/>
                </a:schemeClr>
              </a:buClr>
              <a:buSzPct val="80000"/>
              <a:buFont typeface="Wingdings" panose="05000000000000000000" pitchFamily="2" charset="2"/>
              <a:buChar char="§"/>
              <a:defRPr sz="1800" kern="1200">
                <a:solidFill>
                  <a:schemeClr val="tx2">
                    <a:alpha val="7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28600" indent="0">
              <a:lnSpc>
                <a:spcPct val="100000"/>
              </a:lnSpc>
              <a:buFont typeface="Wingdings" panose="05000000000000000000" pitchFamily="2" charset="2"/>
              <a:buNone/>
            </a:pPr>
            <a:r>
              <a:rPr lang="en-MY" sz="2000" dirty="0">
                <a:solidFill>
                  <a:schemeClr val="tx1"/>
                </a:solidFill>
              </a:rPr>
              <a:t>By using Python programming please create:</a:t>
            </a:r>
          </a:p>
        </p:txBody>
      </p:sp>
    </p:spTree>
    <p:extLst>
      <p:ext uri="{BB962C8B-B14F-4D97-AF65-F5344CB8AC3E}">
        <p14:creationId xmlns:p14="http://schemas.microsoft.com/office/powerpoint/2010/main" val="343882292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E877F-3D7A-4E56-8159-C06B83283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Y" dirty="0"/>
              <a:t>References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AEBB34-053E-486A-B4C1-96C50D2728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MY" dirty="0"/>
              <a:t>Google</a:t>
            </a:r>
          </a:p>
          <a:p>
            <a:r>
              <a:rPr lang="en-MY" dirty="0" err="1"/>
              <a:t>Youtube</a:t>
            </a:r>
            <a:endParaRPr lang="en-MY" dirty="0"/>
          </a:p>
          <a:p>
            <a:r>
              <a:rPr lang="en-MY" dirty="0"/>
              <a:t>eBook</a:t>
            </a:r>
          </a:p>
          <a:p>
            <a:endParaRPr lang="en-MY" dirty="0"/>
          </a:p>
        </p:txBody>
      </p:sp>
    </p:spTree>
    <p:extLst>
      <p:ext uri="{BB962C8B-B14F-4D97-AF65-F5344CB8AC3E}">
        <p14:creationId xmlns:p14="http://schemas.microsoft.com/office/powerpoint/2010/main" val="3819939815"/>
      </p:ext>
    </p:extLst>
  </p:cSld>
  <p:clrMapOvr>
    <a:masterClrMapping/>
  </p:clrMapOvr>
</p:sld>
</file>

<file path=ppt/theme/theme1.xml><?xml version="1.0" encoding="utf-8"?>
<a:theme xmlns:a="http://schemas.openxmlformats.org/drawingml/2006/main" name="LuminousVTI">
  <a:themeElements>
    <a:clrScheme name="AnalogousFromDarkSeedLeftStep">
      <a:dk1>
        <a:srgbClr val="000000"/>
      </a:dk1>
      <a:lt1>
        <a:srgbClr val="FFFFFF"/>
      </a:lt1>
      <a:dk2>
        <a:srgbClr val="34261E"/>
      </a:dk2>
      <a:lt2>
        <a:srgbClr val="E6E2E8"/>
      </a:lt2>
      <a:accent1>
        <a:srgbClr val="6DB243"/>
      </a:accent1>
      <a:accent2>
        <a:srgbClr val="94AB36"/>
      </a:accent2>
      <a:accent3>
        <a:srgbClr val="B89F45"/>
      </a:accent3>
      <a:accent4>
        <a:srgbClr val="B46638"/>
      </a:accent4>
      <a:accent5>
        <a:srgbClr val="C64A51"/>
      </a:accent5>
      <a:accent6>
        <a:srgbClr val="B43872"/>
      </a:accent6>
      <a:hlink>
        <a:srgbClr val="BF4E3F"/>
      </a:hlink>
      <a:folHlink>
        <a:srgbClr val="7F7F7F"/>
      </a:folHlink>
    </a:clrScheme>
    <a:fontScheme name="Custom 51">
      <a:majorFont>
        <a:latin typeface="Sabon Next L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uminousVTI" id="{3EBF12FF-FD44-415B-AB75-5B4F7E5C3AC4}" vid="{521B7FAE-6A8D-4468-B79A-0706294A0D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</TotalTime>
  <Words>199</Words>
  <Application>Microsoft Office PowerPoint</Application>
  <PresentationFormat>Widescreen</PresentationFormat>
  <Paragraphs>22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Avenir Next LT Pro</vt:lpstr>
      <vt:lpstr>Sabon Next LT</vt:lpstr>
      <vt:lpstr>Wingdings</vt:lpstr>
      <vt:lpstr>LuminousVTI</vt:lpstr>
      <vt:lpstr>ITT440 NETWORK PROGRAMMING</vt:lpstr>
      <vt:lpstr>Basic Knowledge</vt:lpstr>
      <vt:lpstr>server-tcp.py</vt:lpstr>
      <vt:lpstr>client-tcp.py</vt:lpstr>
      <vt:lpstr>Exercises</vt:lpstr>
      <vt:lpstr>References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ITT440 NETWORK PROGRAMMING</dc:title>
  <dc:creator>SHAHADAN BIN SAAD</dc:creator>
  <cp:lastModifiedBy>SHAHADAN BIN SAAD</cp:lastModifiedBy>
  <cp:revision>7</cp:revision>
  <dcterms:created xsi:type="dcterms:W3CDTF">2020-11-22T09:14:28Z</dcterms:created>
  <dcterms:modified xsi:type="dcterms:W3CDTF">2023-12-13T09:53:14Z</dcterms:modified>
</cp:coreProperties>
</file>

<file path=docProps/thumbnail.jpeg>
</file>